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layfair Displ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bold.fntdata"/><Relationship Id="rId14" Type="http://schemas.openxmlformats.org/officeDocument/2006/relationships/font" Target="fonts/PlayfairDisplay-regular.fntdata"/><Relationship Id="rId17" Type="http://schemas.openxmlformats.org/officeDocument/2006/relationships/font" Target="fonts/PlayfairDisplay-boldItalic.fntdata"/><Relationship Id="rId16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6bd74499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6bd74499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66bc2460a1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66bc2460a1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66bd74499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66bd74499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6bd74499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6bd74499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6bd74499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6bd74499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6bd74499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6bd74499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6bd74499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66bd74499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layfair Display"/>
              <a:buNone/>
              <a:defRPr b="1" sz="3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27881" l="0" r="0" t="29550"/>
          <a:stretch/>
        </p:blipFill>
        <p:spPr>
          <a:xfrm>
            <a:off x="0" y="0"/>
            <a:ext cx="1860076" cy="454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Relationship Id="rId4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 for IITORSP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Spring 2024 Data Science  Practicum (CSP-572)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124550" y="391350"/>
            <a:ext cx="8887500" cy="43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94">
                <a:latin typeface="Lato"/>
                <a:ea typeface="Lato"/>
                <a:cs typeface="Lato"/>
                <a:sym typeface="Lato"/>
              </a:rPr>
              <a:t>Team Leader</a:t>
            </a:r>
            <a:endParaRPr sz="1994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94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994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Sahil Thorat	</a:t>
            </a:r>
            <a:r>
              <a:rPr lang="en" sz="1750">
                <a:solidFill>
                  <a:srgbClr val="262626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A20543914</a:t>
            </a:r>
            <a:r>
              <a:rPr lang="en" sz="1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94"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994">
                <a:latin typeface="Lato"/>
                <a:ea typeface="Lato"/>
                <a:cs typeface="Lato"/>
                <a:sym typeface="Lato"/>
              </a:rPr>
              <a:t>eam Members</a:t>
            </a:r>
            <a:endParaRPr sz="1994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Albert Mandizha	A20493341</a:t>
            </a:r>
            <a:endParaRPr sz="175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Anette Volkova 	A20481653</a:t>
            </a:r>
            <a:endParaRPr sz="175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Avinash Sanka</a:t>
            </a:r>
            <a:r>
              <a:rPr lang="en" sz="17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	</a:t>
            </a:r>
            <a:r>
              <a:rPr lang="en" sz="17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A20525471</a:t>
            </a:r>
            <a:endParaRPr sz="175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Chandana Poloju	A20527866</a:t>
            </a:r>
            <a:endParaRPr sz="175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Priyadarshini Rajendran	 A20476470</a:t>
            </a:r>
            <a:endParaRPr sz="175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Ranjan Mishra	</a:t>
            </a:r>
            <a:r>
              <a:rPr lang="en" sz="1750">
                <a:solidFill>
                  <a:srgbClr val="202124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A20521033</a:t>
            </a:r>
            <a:br>
              <a:rPr lang="en" sz="175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 sz="175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Vivian Jacob Varghese	 A20502106</a:t>
            </a:r>
            <a:endParaRPr sz="175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72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22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Calibri"/>
              <a:buNone/>
            </a:pPr>
            <a:r>
              <a:rPr lang="en" sz="286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sz="286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8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1"/>
                </a:solidFill>
              </a:rPr>
              <a:t>Goal/ </a:t>
            </a:r>
            <a:r>
              <a:rPr b="1" lang="en" u="sng">
                <a:solidFill>
                  <a:schemeClr val="accent1"/>
                </a:solidFill>
              </a:rPr>
              <a:t>Requirement</a:t>
            </a:r>
            <a:r>
              <a:rPr b="1" lang="en" u="sng">
                <a:solidFill>
                  <a:schemeClr val="accent1"/>
                </a:solidFill>
              </a:rPr>
              <a:t> of the Project</a:t>
            </a:r>
            <a:endParaRPr b="1" u="sng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">
                <a:solidFill>
                  <a:schemeClr val="accent1"/>
                </a:solidFill>
              </a:rPr>
              <a:t>Create a chatbot for queries on grant applications and procedures.</a:t>
            </a:r>
            <a:endParaRPr b="1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">
                <a:solidFill>
                  <a:schemeClr val="accent1"/>
                </a:solidFill>
              </a:rPr>
              <a:t>Integrate Google API for authentication.</a:t>
            </a:r>
            <a:endParaRPr b="1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">
                <a:solidFill>
                  <a:schemeClr val="accent1"/>
                </a:solidFill>
              </a:rPr>
              <a:t>Enable document uploads for detailed queries.</a:t>
            </a:r>
            <a:endParaRPr b="1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">
                <a:solidFill>
                  <a:schemeClr val="accent1"/>
                </a:solidFill>
              </a:rPr>
              <a:t>Support multi-turn Q&amp;A interactions.</a:t>
            </a:r>
            <a:endParaRPr b="1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">
                <a:solidFill>
                  <a:schemeClr val="accent1"/>
                </a:solidFill>
              </a:rPr>
              <a:t>Use Large Language Models (LLMs) for smarter responses.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100" y="3305938"/>
            <a:ext cx="2254734" cy="169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775" y="3325123"/>
            <a:ext cx="2938100" cy="16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Calibri"/>
              <a:buNone/>
            </a:pPr>
            <a:r>
              <a:rPr lang="en" sz="286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System Architecture</a:t>
            </a:r>
            <a:endParaRPr sz="286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8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537" y="1017450"/>
            <a:ext cx="7360212" cy="39721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1597275" y="1487350"/>
            <a:ext cx="11796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900FF"/>
                </a:solidFill>
              </a:rPr>
              <a:t>For Manager</a:t>
            </a:r>
            <a:endParaRPr sz="1300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Client/Server (CS) System:</a:t>
            </a:r>
            <a:endParaRPr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897925" y="1164975"/>
            <a:ext cx="4934400" cy="3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Python-Driven Backend: </a:t>
            </a:r>
            <a:r>
              <a:rPr lang="en" sz="1400">
                <a:solidFill>
                  <a:schemeClr val="accent1"/>
                </a:solidFill>
              </a:rPr>
              <a:t>Crafting the server-side with Python for robust functionality.</a:t>
            </a:r>
            <a:endParaRPr sz="14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Simplicity in Design: </a:t>
            </a:r>
            <a:r>
              <a:rPr lang="en" sz="1400">
                <a:solidFill>
                  <a:schemeClr val="accent1"/>
                </a:solidFill>
              </a:rPr>
              <a:t>Aiming for a straightforward system for user ease.</a:t>
            </a:r>
            <a:endParaRPr sz="14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Editable Q&amp;A Database: </a:t>
            </a:r>
            <a:r>
              <a:rPr lang="en" sz="1400">
                <a:solidFill>
                  <a:schemeClr val="accent1"/>
                </a:solidFill>
              </a:rPr>
              <a:t>Facilitating real-time modifications to Q&amp;As.</a:t>
            </a:r>
            <a:endParaRPr sz="14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Unanswered Query Tracking: </a:t>
            </a:r>
            <a:r>
              <a:rPr lang="en" sz="1400">
                <a:solidFill>
                  <a:schemeClr val="accent1"/>
                </a:solidFill>
              </a:rPr>
              <a:t>Capturing and storing unresolved inquiries for future updates.</a:t>
            </a:r>
            <a:endParaRPr sz="14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44268" l="4851" r="66676" t="22343"/>
          <a:stretch/>
        </p:blipFill>
        <p:spPr>
          <a:xfrm>
            <a:off x="762000" y="1304200"/>
            <a:ext cx="3135924" cy="198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ChatBot Design:</a:t>
            </a:r>
            <a:endParaRPr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Calibri"/>
              <a:buNone/>
            </a:pPr>
            <a:r>
              <a:t/>
            </a:r>
            <a:endParaRPr sz="286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80"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0" l="0" r="0" t="4743"/>
          <a:stretch/>
        </p:blipFill>
        <p:spPr>
          <a:xfrm>
            <a:off x="378875" y="1296875"/>
            <a:ext cx="4112524" cy="28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4769825" y="1421425"/>
            <a:ext cx="4062600" cy="30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User-Friendly Chat:</a:t>
            </a: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Instant responses to faculty inquiries via an intuitive interface.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Highlighted FAQs</a:t>
            </a: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Quick access to the most common questions.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Database Integration: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Authentications: Secure login management.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Q&amp;A Retrieval: Centralized knowledge repository.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Content Management: Editable Q&amp;A for timely updates.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Personalization: User profile customization.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Knowledge Expansion: Connection to external data.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Content Customization: Managerial editing tools for content accuracy.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Flexible Deployment: </a:t>
            </a: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Easy implementation across web platforms with pop-up functionality.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Information Retrieval (IR) for QA:</a:t>
            </a:r>
            <a:endParaRPr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5187300" y="1157463"/>
            <a:ext cx="3645000" cy="25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>
                <a:solidFill>
                  <a:srgbClr val="222222"/>
                </a:solidFill>
              </a:rPr>
              <a:t>For the Information Retrieval (IR) aspect:</a:t>
            </a:r>
            <a:endParaRPr sz="1191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91">
                <a:solidFill>
                  <a:srgbClr val="222222"/>
                </a:solidFill>
              </a:rPr>
              <a:t>Streamlined IR Process</a:t>
            </a:r>
            <a:r>
              <a:rPr lang="en" sz="1191">
                <a:solidFill>
                  <a:srgbClr val="222222"/>
                </a:solidFill>
              </a:rPr>
              <a:t>: Transforming queries and database Q&amp;As into vectors for efficient similarity analysis.</a:t>
            </a:r>
            <a:endParaRPr sz="1191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91">
                <a:solidFill>
                  <a:srgbClr val="222222"/>
                </a:solidFill>
              </a:rPr>
              <a:t>Utilization of Pre-Trained Models</a:t>
            </a:r>
            <a:r>
              <a:rPr lang="en" sz="1191">
                <a:solidFill>
                  <a:srgbClr val="222222"/>
                </a:solidFill>
              </a:rPr>
              <a:t>: Employing embedding models for effective text vectorization.</a:t>
            </a:r>
            <a:endParaRPr sz="1191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91">
                <a:solidFill>
                  <a:srgbClr val="222222"/>
                </a:solidFill>
              </a:rPr>
              <a:t>These foundational strategies are meant to guide the initial phase of the project, encouraging exploration of alternative solutions and readiness for unforeseen challenges.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75" y="1279725"/>
            <a:ext cx="4428000" cy="23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Challenges and Team Effort:</a:t>
            </a:r>
            <a:endParaRPr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5216775" y="1152475"/>
            <a:ext cx="3223800" cy="31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Initial Setup:</a:t>
            </a:r>
            <a:r>
              <a:rPr lang="en">
                <a:solidFill>
                  <a:schemeClr val="accent1"/>
                </a:solidFill>
              </a:rPr>
              <a:t> Overcame the complexity of project initialization by breaking down tasks and focusing on individual components before integration.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API Integration (Sprint 2): </a:t>
            </a:r>
            <a:r>
              <a:rPr lang="en">
                <a:solidFill>
                  <a:schemeClr val="accent1"/>
                </a:solidFill>
              </a:rPr>
              <a:t>Resolved challenges connecting to Google API for authentication and data services.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Multi-Turn QA Management (Sprint 2):</a:t>
            </a:r>
            <a:r>
              <a:rPr lang="en">
                <a:solidFill>
                  <a:schemeClr val="accent1"/>
                </a:solidFill>
              </a:rPr>
              <a:t> Developed a method to efficiently store and retrieve multi-turn QA interactions.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Model Selection (Sprint 5):</a:t>
            </a:r>
            <a:r>
              <a:rPr lang="en">
                <a:solidFill>
                  <a:schemeClr val="accent1"/>
                </a:solidFill>
              </a:rPr>
              <a:t> Identified a suitable LLM for achieving high-quality vector similarity outcomes.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5064376" cy="25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E10101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